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2"/>
  </p:sldMasterIdLst>
  <p:notesMasterIdLst>
    <p:notesMasterId r:id="rId5"/>
  </p:notesMasterIdLst>
  <p:handoutMasterIdLst>
    <p:handoutMasterId r:id="rId6"/>
  </p:handoutMasterIdLst>
  <p:sldIdLst>
    <p:sldId id="262" r:id="rId3"/>
    <p:sldId id="263"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ртем Конукоев" initials="АК"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FFCC"/>
    <a:srgbClr val="2C2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2" d="100"/>
          <a:sy n="102" d="100"/>
        </p:scale>
        <p:origin x="1572" y="114"/>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2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F96A5-B40C-4591-A94D-05A85DE82A47}" type="datetimeFigureOut">
              <a:rPr lang="ru-RU" smtClean="0"/>
              <a:pPr/>
              <a:t>30.05.2018</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E55127-CA2D-4BC4-8CFE-F19148CDFE65}" type="slidenum">
              <a:rPr lang="ru-RU" smtClean="0"/>
              <a:pPr/>
              <a:t>‹#›</a:t>
            </a:fld>
            <a:endParaRPr lang="ru-RU"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7FC828-8F12-4CF0-9AF3-FA4FDDB6EB28}" type="datetimeFigureOut">
              <a:rPr lang="ru-RU" smtClean="0"/>
              <a:pPr/>
              <a:t>30.05.2018</a:t>
            </a:fld>
            <a:endParaRPr lang="ru-RU" dirty="0"/>
          </a:p>
        </p:txBody>
      </p:sp>
      <p:sp>
        <p:nvSpPr>
          <p:cNvPr id="4" name="Образ слайда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6B6C3F-CB80-4F8D-9D19-17AA7E3C7BEF}" type="slidenum">
              <a:rPr lang="ru-RU" smtClean="0"/>
              <a:pPr/>
              <a:t>‹#›</a:t>
            </a:fld>
            <a:endParaRPr lang="ru-RU"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Наружная страница">
    <p:spTree>
      <p:nvGrpSpPr>
        <p:cNvPr id="1" name=""/>
        <p:cNvGrpSpPr/>
        <p:nvPr/>
      </p:nvGrpSpPr>
      <p:grpSpPr>
        <a:xfrm>
          <a:off x="0" y="0"/>
          <a:ext cx="0" cy="0"/>
          <a:chOff x="0" y="0"/>
          <a:chExt cx="0" cy="0"/>
        </a:xfrm>
      </p:grpSpPr>
      <p:sp>
        <p:nvSpPr>
          <p:cNvPr id="12" name="Прямоугольник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Текст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1" name="Текст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Текст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2" name="Рисунок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4" name="Текст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6" name="Текст 9"/>
          <p:cNvSpPr>
            <a:spLocks noGrp="1"/>
          </p:cNvSpPr>
          <p:nvPr>
            <p:ph type="body" sz="quarter" idx="15" hasCustomPrompt="1"/>
          </p:nvPr>
        </p:nvSpPr>
        <p:spPr>
          <a:xfrm rot="16200000">
            <a:off x="2640898" y="6149706"/>
            <a:ext cx="2130404" cy="198202"/>
          </a:xfrm>
        </p:spPr>
        <p:txBody>
          <a:bodyPr lIns="0" tIns="0" rIns="0" bIns="0" anchor="t">
            <a:noAutofit/>
          </a:bodyPr>
          <a:lstStyle>
            <a:lvl1pPr marL="0" indent="0" algn="l" defTabSz="1005840">
              <a:lnSpc>
                <a:spcPct val="100000"/>
              </a:lnSpc>
              <a:spcBef>
                <a:spcPts val="110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1" i="0" dirty="0">
                <a:solidFill>
                  <a:schemeClr val="tx1">
                    <a:lumMod val="65000"/>
                  </a:schemeClr>
                </a:solidFill>
                <a:latin typeface="+mn-lt"/>
                <a:ea typeface="+mn-ea"/>
                <a:cs typeface="+mn-cs"/>
              </a:rPr>
              <a:t>[Название компании]</a:t>
            </a:r>
          </a:p>
        </p:txBody>
      </p:sp>
      <p:sp>
        <p:nvSpPr>
          <p:cNvPr id="27" name="Текст 9"/>
          <p:cNvSpPr>
            <a:spLocks noGrp="1"/>
          </p:cNvSpPr>
          <p:nvPr>
            <p:ph type="body" sz="quarter" idx="16" hasCustomPrompt="1"/>
          </p:nvPr>
        </p:nvSpPr>
        <p:spPr>
          <a:xfrm rot="16200000">
            <a:off x="2813338" y="6149706"/>
            <a:ext cx="2130404" cy="198202"/>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28" name="Текст 9"/>
          <p:cNvSpPr>
            <a:spLocks noGrp="1"/>
          </p:cNvSpPr>
          <p:nvPr>
            <p:ph type="body" sz="quarter" idx="17" hasCustomPrompt="1"/>
          </p:nvPr>
        </p:nvSpPr>
        <p:spPr>
          <a:xfrm rot="16200000">
            <a:off x="2985778" y="6149706"/>
            <a:ext cx="2130404" cy="198202"/>
          </a:xfrm>
        </p:spPr>
        <p:txBody>
          <a:bodyPr lIns="0" tIns="0" rIns="0" bIns="0" anchor="t">
            <a:noAutofit/>
          </a:bodyPr>
          <a:lstStyle>
            <a:lvl1pPr marL="0" indent="0" algn="l" defTabSz="1005840">
              <a:lnSpc>
                <a:spcPct val="100000"/>
              </a:lnSpc>
              <a:spcBef>
                <a:spcPts val="110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0" i="0" dirty="0">
                <a:solidFill>
                  <a:schemeClr val="tx1">
                    <a:lumMod val="65000"/>
                  </a:schemeClr>
                </a:solidFill>
                <a:latin typeface="+mn-lt"/>
                <a:ea typeface="+mn-ea"/>
                <a:cs typeface="+mn-cs"/>
              </a:rPr>
              <a:t>[Город, регион, почтовый индекс]</a:t>
            </a:r>
          </a:p>
        </p:txBody>
      </p:sp>
      <p:sp>
        <p:nvSpPr>
          <p:cNvPr id="29" name="Текст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gn="l" defTabSz="1005840">
              <a:lnSpc>
                <a:spcPct val="9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[Имя получателя]</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[Адрес]</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[Город, регион, почтовый индекс]</a:t>
            </a:r>
          </a:p>
        </p:txBody>
      </p:sp>
      <p:sp>
        <p:nvSpPr>
          <p:cNvPr id="32" name="Прямоугольник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25000"/>
              </a:lnSpc>
              <a:buNone/>
            </a:pPr>
            <a:r>
              <a:rPr lang="ru-RU" sz="800" b="0" i="0" dirty="0">
                <a:solidFill>
                  <a:schemeClr val="bg1">
                    <a:lumMod val="85000"/>
                  </a:schemeClr>
                </a:solidFill>
                <a:latin typeface="Verdana"/>
                <a:ea typeface="+mn-ea"/>
                <a:cs typeface="+mn-cs"/>
              </a:rPr>
              <a:t>МЕСТО</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ДЛЯ</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МАРКИ </a:t>
            </a:r>
          </a:p>
        </p:txBody>
      </p:sp>
      <p:sp>
        <p:nvSpPr>
          <p:cNvPr id="33"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енняя страница">
    <p:spTree>
      <p:nvGrpSpPr>
        <p:cNvPr id="1" name=""/>
        <p:cNvGrpSpPr/>
        <p:nvPr/>
      </p:nvGrpSpPr>
      <p:grpSpPr>
        <a:xfrm>
          <a:off x="0" y="0"/>
          <a:ext cx="0" cy="0"/>
          <a:chOff x="0" y="0"/>
          <a:chExt cx="0" cy="0"/>
        </a:xfrm>
      </p:grpSpPr>
      <p:sp>
        <p:nvSpPr>
          <p:cNvPr id="10" name="Текст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11" name="Текст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Рисунок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1" name="Текст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3" name="Текст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5" name="Прямоугольник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екст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5" name="Текст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6" name="Текст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7" name="Текст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38" name="Текст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9" name="Текст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0" name="Текст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1" name="Текст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2" name="Текст 9"/>
          <p:cNvSpPr>
            <a:spLocks noGrp="1"/>
          </p:cNvSpPr>
          <p:nvPr>
            <p:ph type="body" sz="quarter" idx="30" hasCustomPrompt="1"/>
          </p:nvPr>
        </p:nvSpPr>
        <p:spPr>
          <a:xfrm>
            <a:off x="7028349" y="3387880"/>
            <a:ext cx="2572852" cy="386663"/>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43" name="Текст 9"/>
          <p:cNvSpPr>
            <a:spLocks noGrp="1"/>
          </p:cNvSpPr>
          <p:nvPr>
            <p:ph type="body" sz="quarter" idx="31"/>
          </p:nvPr>
        </p:nvSpPr>
        <p:spPr>
          <a:xfrm>
            <a:off x="7028349" y="2613794"/>
            <a:ext cx="2572851" cy="700813"/>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4"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
        <p:nvSpPr>
          <p:cNvPr id="45" name="Текст 9"/>
          <p:cNvSpPr>
            <a:spLocks noGrp="1"/>
          </p:cNvSpPr>
          <p:nvPr>
            <p:ph type="body" sz="quarter" idx="32" hasCustomPrompt="1"/>
          </p:nvPr>
        </p:nvSpPr>
        <p:spPr>
          <a:xfrm>
            <a:off x="7028349" y="3830555"/>
            <a:ext cx="2572851" cy="137160"/>
          </a:xfrm>
        </p:spPr>
        <p:txBody>
          <a:bodyPr lIns="0" tIns="0" rIns="0" bIns="0" anchor="t">
            <a:noAutofit/>
          </a:bodyPr>
          <a:lstStyle>
            <a:lvl1pPr marL="0" indent="0" algn="l" defTabSz="1005840">
              <a:lnSpc>
                <a:spcPct val="114000"/>
              </a:lnSpc>
              <a:spcBef>
                <a:spcPts val="11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1" i="0" dirty="0">
                <a:solidFill>
                  <a:schemeClr val="tx1">
                    <a:lumMod val="65000"/>
                  </a:schemeClr>
                </a:solidFill>
                <a:latin typeface="+mn-lt"/>
                <a:ea typeface="+mn-ea"/>
                <a:cs typeface="+mn-cs"/>
              </a:rPr>
              <a:t>[Название компании]</a:t>
            </a:r>
          </a:p>
        </p:txBody>
      </p:sp>
      <p:sp>
        <p:nvSpPr>
          <p:cNvPr id="46" name="Текст 9"/>
          <p:cNvSpPr>
            <a:spLocks noGrp="1"/>
          </p:cNvSpPr>
          <p:nvPr>
            <p:ph type="body" sz="quarter" idx="33" hasCustomPrompt="1"/>
          </p:nvPr>
        </p:nvSpPr>
        <p:spPr>
          <a:xfrm>
            <a:off x="7028349" y="3975242"/>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47" name="Текст 9"/>
          <p:cNvSpPr>
            <a:spLocks noGrp="1"/>
          </p:cNvSpPr>
          <p:nvPr>
            <p:ph type="body" sz="quarter" idx="34" hasCustomPrompt="1"/>
          </p:nvPr>
        </p:nvSpPr>
        <p:spPr>
          <a:xfrm>
            <a:off x="7028349" y="4110404"/>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[Город, регион, почтовый индекс]</a:t>
            </a:r>
          </a:p>
        </p:txBody>
      </p:sp>
      <p:sp>
        <p:nvSpPr>
          <p:cNvPr id="48" name="Текст 9"/>
          <p:cNvSpPr>
            <a:spLocks noGrp="1"/>
          </p:cNvSpPr>
          <p:nvPr>
            <p:ph type="body" sz="quarter" idx="35" hasCustomPrompt="1"/>
          </p:nvPr>
        </p:nvSpPr>
        <p:spPr>
          <a:xfrm>
            <a:off x="7028349" y="4321766"/>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[Телефон]</a:t>
            </a:r>
          </a:p>
        </p:txBody>
      </p:sp>
      <p:sp>
        <p:nvSpPr>
          <p:cNvPr id="49" name="Текст 9"/>
          <p:cNvSpPr>
            <a:spLocks noGrp="1"/>
          </p:cNvSpPr>
          <p:nvPr>
            <p:ph type="body" sz="quarter" idx="36" hasCustomPrompt="1"/>
          </p:nvPr>
        </p:nvSpPr>
        <p:spPr>
          <a:xfrm>
            <a:off x="7028349" y="4466452"/>
            <a:ext cx="2572851" cy="137160"/>
          </a:xfrm>
        </p:spPr>
        <p:txBody>
          <a:bodyPr lIns="0" tIns="0" rIns="0" bIns="0" anchor="t">
            <a:noAutofit/>
          </a:bodyPr>
          <a:lstStyle>
            <a:lvl1pPr marL="0" indent="0" algn="l" defTabSz="1005840">
              <a:lnSpc>
                <a:spcPct val="114000"/>
              </a:lnSpc>
              <a:spcBef>
                <a:spcPts val="11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baseline="0" dirty="0">
                <a:solidFill>
                  <a:schemeClr val="tx1">
                    <a:lumMod val="65000"/>
                  </a:schemeClr>
                </a:solidFill>
                <a:latin typeface="+mn-lt"/>
                <a:ea typeface="+mn-ea"/>
                <a:cs typeface="+mn-cs"/>
              </a:rPr>
              <a:t>[Электронный адрес]</a:t>
            </a:r>
          </a:p>
        </p:txBody>
      </p:sp>
      <p:sp>
        <p:nvSpPr>
          <p:cNvPr id="50" name="Текст 9"/>
          <p:cNvSpPr>
            <a:spLocks noGrp="1"/>
          </p:cNvSpPr>
          <p:nvPr>
            <p:ph type="body" sz="quarter" idx="37" hasCustomPrompt="1"/>
          </p:nvPr>
        </p:nvSpPr>
        <p:spPr>
          <a:xfrm>
            <a:off x="7028349" y="4676885"/>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[Веб-адрес]</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ru-RU" smtClean="0"/>
              <a:pPr/>
              <a:t>30.05.2018</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ru-RU" smtClean="0"/>
              <a:pPr/>
              <a:t>‹#›</a:t>
            </a:fld>
            <a:endParaRPr lang="ru-RU"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 name="TextBox 29"/>
          <p:cNvSpPr txBox="1"/>
          <p:nvPr/>
        </p:nvSpPr>
        <p:spPr>
          <a:xfrm>
            <a:off x="3258806" y="4163289"/>
            <a:ext cx="3386929" cy="3631763"/>
          </a:xfrm>
          <a:prstGeom prst="rect">
            <a:avLst/>
          </a:prstGeom>
          <a:solidFill>
            <a:srgbClr val="FFC000"/>
          </a:solidFill>
        </p:spPr>
        <p:txBody>
          <a:bodyPr wrap="square" rtlCol="0">
            <a:spAutoFit/>
          </a:bodyPr>
          <a:lstStyle/>
          <a:p>
            <a:pPr algn="ctr"/>
            <a:r>
              <a:rPr lang="ru-RU" sz="1200" dirty="0">
                <a:solidFill>
                  <a:srgbClr val="FF0000"/>
                </a:solidFill>
              </a:rPr>
              <a:t>В период проведения чемпионата мира </a:t>
            </a:r>
            <a:r>
              <a:rPr lang="ru-RU" sz="1200" dirty="0" smtClean="0">
                <a:solidFill>
                  <a:srgbClr val="FF0000"/>
                </a:solidFill>
              </a:rPr>
              <a:t>- 2018 </a:t>
            </a:r>
            <a:r>
              <a:rPr lang="ru-RU" sz="1200" dirty="0">
                <a:solidFill>
                  <a:srgbClr val="FF0000"/>
                </a:solidFill>
              </a:rPr>
              <a:t>по футболу</a:t>
            </a:r>
          </a:p>
          <a:p>
            <a:pPr algn="ctr"/>
            <a:r>
              <a:rPr lang="ru-RU" sz="1200" dirty="0" smtClean="0">
                <a:solidFill>
                  <a:srgbClr val="FF0000"/>
                </a:solidFill>
              </a:rPr>
              <a:t>Круглосуточно, </a:t>
            </a:r>
            <a:r>
              <a:rPr lang="ru-RU" sz="1200" dirty="0">
                <a:solidFill>
                  <a:srgbClr val="FF0000"/>
                </a:solidFill>
              </a:rPr>
              <a:t>ежедневно;</a:t>
            </a:r>
          </a:p>
          <a:p>
            <a:pPr algn="ctr"/>
            <a:r>
              <a:rPr lang="ru-RU" sz="1200" b="1" dirty="0" smtClean="0">
                <a:solidFill>
                  <a:srgbClr val="FF0000"/>
                </a:solidFill>
              </a:rPr>
              <a:t>8 (928) 169-96-18</a:t>
            </a:r>
          </a:p>
          <a:p>
            <a:pPr algn="ctr"/>
            <a:r>
              <a:rPr lang="ru-RU" sz="1200" b="1" dirty="0" smtClean="0">
                <a:solidFill>
                  <a:srgbClr val="FF0000"/>
                </a:solidFill>
              </a:rPr>
              <a:t>8 (918) 554-00-42</a:t>
            </a:r>
          </a:p>
          <a:p>
            <a:pPr algn="ctr"/>
            <a:r>
              <a:rPr lang="ru-RU" sz="1200" b="1" dirty="0" smtClean="0">
                <a:solidFill>
                  <a:srgbClr val="FF0000"/>
                </a:solidFill>
              </a:rPr>
              <a:t>8 (863) 294-00-42</a:t>
            </a:r>
          </a:p>
          <a:p>
            <a:pPr algn="ctr"/>
            <a:r>
              <a:rPr lang="ru-RU" sz="1200" dirty="0" smtClean="0">
                <a:solidFill>
                  <a:srgbClr val="FF0000"/>
                </a:solidFill>
              </a:rPr>
              <a:t>Телефон Единого консультационного центра </a:t>
            </a:r>
            <a:r>
              <a:rPr lang="ru-RU" sz="1200" dirty="0" err="1" smtClean="0">
                <a:solidFill>
                  <a:srgbClr val="FF0000"/>
                </a:solidFill>
              </a:rPr>
              <a:t>Роспотребнадзора</a:t>
            </a:r>
            <a:r>
              <a:rPr lang="en-US" sz="1200" dirty="0" smtClean="0">
                <a:solidFill>
                  <a:srgbClr val="FF0000"/>
                </a:solidFill>
              </a:rPr>
              <a:t>:</a:t>
            </a:r>
          </a:p>
          <a:p>
            <a:pPr algn="ctr"/>
            <a:r>
              <a:rPr lang="en-US" sz="1200" b="1" dirty="0" smtClean="0">
                <a:solidFill>
                  <a:srgbClr val="FF0000"/>
                </a:solidFill>
              </a:rPr>
              <a:t>8-800-555-49-43</a:t>
            </a:r>
            <a:endParaRPr lang="ru-RU" sz="1200" b="1" dirty="0" smtClean="0">
              <a:solidFill>
                <a:srgbClr val="FF0000"/>
              </a:solidFill>
            </a:endParaRPr>
          </a:p>
          <a:p>
            <a:pPr algn="ctr"/>
            <a:r>
              <a:rPr lang="ru-RU" sz="1200" dirty="0" smtClean="0">
                <a:solidFill>
                  <a:srgbClr val="FF0000"/>
                </a:solidFill>
              </a:rPr>
              <a:t>Онлайн консультация на сайте</a:t>
            </a:r>
            <a:r>
              <a:rPr lang="en-US" sz="1200" dirty="0" smtClean="0">
                <a:solidFill>
                  <a:srgbClr val="FF0000"/>
                </a:solidFill>
              </a:rPr>
              <a:t>:</a:t>
            </a:r>
          </a:p>
          <a:p>
            <a:pPr algn="ctr"/>
            <a:r>
              <a:rPr lang="en-US" sz="1200" b="1" dirty="0" smtClean="0">
                <a:solidFill>
                  <a:srgbClr val="FF0000"/>
                </a:solidFill>
              </a:rPr>
              <a:t>zpp.rospotrebnadzor.ru</a:t>
            </a:r>
            <a:endParaRPr lang="ru-RU" sz="1200" b="1" dirty="0" smtClean="0">
              <a:solidFill>
                <a:srgbClr val="FF0000"/>
              </a:solidFill>
            </a:endParaRPr>
          </a:p>
          <a:p>
            <a:pPr algn="ctr"/>
            <a:endParaRPr lang="en-US" sz="1400" dirty="0" smtClean="0">
              <a:solidFill>
                <a:srgbClr val="FF0000"/>
              </a:solidFill>
            </a:endParaRPr>
          </a:p>
          <a:p>
            <a:pPr algn="ctr"/>
            <a:endParaRPr lang="en-US" sz="1400" dirty="0" smtClean="0">
              <a:solidFill>
                <a:srgbClr val="FF0000"/>
              </a:solidFill>
            </a:endParaRPr>
          </a:p>
          <a:p>
            <a:pPr algn="ctr"/>
            <a:r>
              <a:rPr lang="ru-RU" sz="1400" dirty="0">
                <a:solidFill>
                  <a:srgbClr val="FF0000"/>
                </a:solidFill>
              </a:rPr>
              <a:t>Ежедневно </a:t>
            </a:r>
          </a:p>
          <a:p>
            <a:pPr algn="ctr"/>
            <a:r>
              <a:rPr lang="ru-RU" sz="1400" dirty="0">
                <a:solidFill>
                  <a:srgbClr val="FF0000"/>
                </a:solidFill>
              </a:rPr>
              <a:t>ПН-ПТ 09.00-20.00,</a:t>
            </a:r>
          </a:p>
          <a:p>
            <a:pPr algn="ctr"/>
            <a:r>
              <a:rPr lang="ru-RU" sz="1400" dirty="0">
                <a:solidFill>
                  <a:srgbClr val="FF0000"/>
                </a:solidFill>
              </a:rPr>
              <a:t>СБ-ВС 10.00-15.00</a:t>
            </a:r>
          </a:p>
          <a:p>
            <a:pPr algn="ctr"/>
            <a:endParaRPr lang="en-US" sz="1400" dirty="0">
              <a:solidFill>
                <a:srgbClr val="FF0000"/>
              </a:solidFill>
            </a:endParaRPr>
          </a:p>
          <a:p>
            <a:pPr algn="ctr"/>
            <a:endParaRPr lang="en-US" sz="1400" dirty="0">
              <a:solidFill>
                <a:srgbClr val="FF0000"/>
              </a:solidFill>
            </a:endParaRPr>
          </a:p>
        </p:txBody>
      </p:sp>
      <p:sp>
        <p:nvSpPr>
          <p:cNvPr id="4" name="Текст 3"/>
          <p:cNvSpPr>
            <a:spLocks noGrp="1"/>
          </p:cNvSpPr>
          <p:nvPr>
            <p:ph type="body" sz="quarter" idx="12"/>
          </p:nvPr>
        </p:nvSpPr>
        <p:spPr>
          <a:xfrm>
            <a:off x="6668759" y="771864"/>
            <a:ext cx="3390900" cy="2020019"/>
          </a:xfrm>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2700"/>
          </a:effectLst>
        </p:spPr>
        <p:txBody>
          <a:bodyPr/>
          <a:lstStyle/>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endParaRPr lang="ru-RU" sz="12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Управление </a:t>
            </a:r>
            <a:r>
              <a:rPr lang="ru-RU" sz="1200" b="1" i="0" dirty="0" err="1">
                <a:solidFill>
                  <a:schemeClr val="tx1">
                    <a:lumMod val="65000"/>
                  </a:schemeClr>
                </a:solidFill>
                <a:latin typeface="Verdana"/>
              </a:rPr>
              <a:t>Роспотребнадзора</a:t>
            </a: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по Ростовской области</a:t>
            </a:r>
          </a:p>
          <a:p>
            <a:pPr marL="0" indent="0" algn="ctr" defTabSz="1005840">
              <a:lnSpc>
                <a:spcPct val="100000"/>
              </a:lnSpc>
              <a:spcBef>
                <a:spcPts val="1100"/>
              </a:spcBef>
              <a:buNone/>
            </a:pPr>
            <a:r>
              <a:rPr lang="ru-RU" sz="1200" dirty="0">
                <a:solidFill>
                  <a:schemeClr val="tx1">
                    <a:lumMod val="65000"/>
                  </a:schemeClr>
                </a:solidFill>
                <a:latin typeface="Verdana"/>
              </a:rPr>
              <a:t>ФБУЗ «</a:t>
            </a:r>
            <a:r>
              <a:rPr lang="ru-RU" sz="1200" dirty="0" err="1">
                <a:solidFill>
                  <a:schemeClr val="tx1">
                    <a:lumMod val="65000"/>
                  </a:schemeClr>
                </a:solidFill>
                <a:latin typeface="Verdana"/>
              </a:rPr>
              <a:t>ЦГиЭ</a:t>
            </a:r>
            <a:r>
              <a:rPr lang="ru-RU" sz="1200" dirty="0">
                <a:solidFill>
                  <a:schemeClr val="tx1">
                    <a:lumMod val="65000"/>
                  </a:schemeClr>
                </a:solidFill>
                <a:latin typeface="Verdana"/>
              </a:rPr>
              <a:t> в РО» </a:t>
            </a:r>
          </a:p>
          <a:p>
            <a:pPr marL="0" indent="0" algn="ctr" defTabSz="1005840">
              <a:lnSpc>
                <a:spcPct val="100000"/>
              </a:lnSpc>
              <a:spcBef>
                <a:spcPts val="1100"/>
              </a:spcBef>
              <a:buNone/>
            </a:pPr>
            <a:r>
              <a:rPr lang="ru-RU" sz="1200" b="1" i="0" dirty="0">
                <a:solidFill>
                  <a:schemeClr val="tx1">
                    <a:lumMod val="65000"/>
                  </a:schemeClr>
                </a:solidFill>
                <a:latin typeface="Verdana"/>
              </a:rPr>
              <a:t>Консультационный центр для потребителей</a:t>
            </a:r>
          </a:p>
          <a:p>
            <a:pPr marL="0" indent="0" algn="ctr" defTabSz="1005840">
              <a:lnSpc>
                <a:spcPct val="95000"/>
              </a:lnSpc>
              <a:spcBef>
                <a:spcPts val="1100"/>
              </a:spcBef>
              <a:buNone/>
            </a:pPr>
            <a:endParaRPr lang="ru-RU" sz="1000" b="1" i="0" dirty="0">
              <a:solidFill>
                <a:schemeClr val="tx1">
                  <a:lumMod val="65000"/>
                </a:schemeClr>
              </a:solidFill>
              <a:latin typeface="Verdana"/>
              <a:ea typeface="+mn-ea"/>
              <a:cs typeface="+mn-cs"/>
            </a:endParaRPr>
          </a:p>
        </p:txBody>
      </p:sp>
      <p:sp>
        <p:nvSpPr>
          <p:cNvPr id="6" name="Текст 5"/>
          <p:cNvSpPr>
            <a:spLocks noGrp="1"/>
          </p:cNvSpPr>
          <p:nvPr>
            <p:ph type="body" sz="quarter" idx="14"/>
          </p:nvPr>
        </p:nvSpPr>
        <p:spPr>
          <a:xfrm>
            <a:off x="7463172" y="2653474"/>
            <a:ext cx="2468880" cy="500242"/>
          </a:xfrm>
        </p:spPr>
        <p:txBody>
          <a:bodyPr/>
          <a:lstStyle/>
          <a:p>
            <a:pPr marL="0" indent="0" algn="r" defTabSz="1005840">
              <a:lnSpc>
                <a:spcPct val="114000"/>
              </a:lnSpc>
              <a:spcBef>
                <a:spcPts val="1100"/>
              </a:spcBef>
              <a:buNone/>
            </a:pPr>
            <a:r>
              <a:rPr lang="ru-RU" sz="1400" b="1" i="1" dirty="0">
                <a:solidFill>
                  <a:schemeClr val="tx1"/>
                </a:solidFill>
              </a:rPr>
              <a:t>Вопросы защиты прав потребителей</a:t>
            </a:r>
          </a:p>
          <a:p>
            <a:pPr marL="0" indent="0" algn="l" defTabSz="1005840">
              <a:lnSpc>
                <a:spcPct val="114000"/>
              </a:lnSpc>
              <a:spcBef>
                <a:spcPts val="1100"/>
              </a:spcBef>
              <a:buNone/>
            </a:pPr>
            <a:endParaRPr lang="ru-RU" sz="800" b="0" i="0" dirty="0">
              <a:solidFill>
                <a:srgbClr val="74CBC8"/>
              </a:solidFill>
              <a:latin typeface="Verdana"/>
              <a:ea typeface="+mn-ea"/>
              <a:cs typeface="+mn-cs"/>
            </a:endParaRPr>
          </a:p>
        </p:txBody>
      </p:sp>
      <p:sp>
        <p:nvSpPr>
          <p:cNvPr id="21" name="TextBox 20"/>
          <p:cNvSpPr txBox="1"/>
          <p:nvPr/>
        </p:nvSpPr>
        <p:spPr>
          <a:xfrm>
            <a:off x="3244364" y="-1895"/>
            <a:ext cx="3390900" cy="584775"/>
          </a:xfrm>
          <a:prstGeom prst="rect">
            <a:avLst/>
          </a:prstGeom>
          <a:solidFill>
            <a:srgbClr val="00B0F0"/>
          </a:solidFill>
        </p:spPr>
        <p:txBody>
          <a:bodyPr wrap="square" rtlCol="0">
            <a:spAutoFit/>
          </a:bodyPr>
          <a:lstStyle/>
          <a:p>
            <a:pPr algn="ctr"/>
            <a:r>
              <a:rPr lang="ru-RU" sz="1600" b="1" dirty="0"/>
              <a:t>Консультационный центр для потребителей:</a:t>
            </a:r>
          </a:p>
        </p:txBody>
      </p:sp>
      <p:sp>
        <p:nvSpPr>
          <p:cNvPr id="23" name="TextBox 22"/>
          <p:cNvSpPr txBox="1"/>
          <p:nvPr/>
        </p:nvSpPr>
        <p:spPr>
          <a:xfrm>
            <a:off x="3183131" y="703339"/>
            <a:ext cx="3484369" cy="1938992"/>
          </a:xfrm>
          <a:prstGeom prst="rect">
            <a:avLst/>
          </a:prstGeom>
          <a:noFill/>
        </p:spPr>
        <p:txBody>
          <a:bodyPr wrap="square" rtlCol="0">
            <a:spAutoFit/>
          </a:bodyPr>
          <a:lstStyle/>
          <a:p>
            <a:pPr algn="ctr"/>
            <a:r>
              <a:rPr lang="ru-RU" sz="1200" dirty="0"/>
              <a:t>Права потребителей, на сегодняшний день, нарушаются </a:t>
            </a:r>
            <a:r>
              <a:rPr lang="ru-RU" sz="1200" dirty="0" smtClean="0"/>
              <a:t>регулярно.</a:t>
            </a:r>
            <a:endParaRPr lang="ru-RU" sz="1200" dirty="0"/>
          </a:p>
          <a:p>
            <a:pPr algn="ctr"/>
            <a:r>
              <a:rPr lang="ru-RU" sz="1200" dirty="0"/>
              <a:t>Чтобы понять как действовать правильно, как защитить свои потребительские права и получить другую полезную информацию, Вы можете обратиться к нам по телефонам «Горячей линии», на наш интернет-сайт или получить необходимую информацию на личном приеме.   </a:t>
            </a:r>
          </a:p>
        </p:txBody>
      </p:sp>
      <p:sp>
        <p:nvSpPr>
          <p:cNvPr id="24" name="TextBox 23"/>
          <p:cNvSpPr txBox="1"/>
          <p:nvPr/>
        </p:nvSpPr>
        <p:spPr>
          <a:xfrm>
            <a:off x="3251117" y="2540745"/>
            <a:ext cx="3416383" cy="1569660"/>
          </a:xfrm>
          <a:prstGeom prst="rect">
            <a:avLst/>
          </a:prstGeom>
          <a:noFill/>
        </p:spPr>
        <p:txBody>
          <a:bodyPr wrap="square" rtlCol="0">
            <a:spAutoFit/>
          </a:bodyPr>
          <a:lstStyle/>
          <a:p>
            <a:pPr algn="ctr"/>
            <a:r>
              <a:rPr lang="ru-RU" sz="1200" b="1" dirty="0"/>
              <a:t>г. Ростов-на-Дону,</a:t>
            </a:r>
          </a:p>
          <a:p>
            <a:pPr algn="ctr"/>
            <a:r>
              <a:rPr lang="ru-RU" sz="1200" b="1" dirty="0"/>
              <a:t>ул. </a:t>
            </a:r>
            <a:r>
              <a:rPr lang="ru-RU" sz="1200" b="1" dirty="0" smtClean="0"/>
              <a:t>Селиванова, </a:t>
            </a:r>
            <a:r>
              <a:rPr lang="ru-RU" sz="1200" b="1" dirty="0"/>
              <a:t>д. </a:t>
            </a:r>
            <a:r>
              <a:rPr lang="ru-RU" sz="1200" b="1" dirty="0" smtClean="0"/>
              <a:t>66,</a:t>
            </a:r>
            <a:endParaRPr lang="ru-RU" sz="1200" b="1" dirty="0"/>
          </a:p>
          <a:p>
            <a:pPr algn="ctr"/>
            <a:r>
              <a:rPr lang="ru-RU" sz="1200" b="1" dirty="0"/>
              <a:t>пр. Космонавтов, д. 29</a:t>
            </a:r>
          </a:p>
          <a:p>
            <a:pPr algn="ctr"/>
            <a:r>
              <a:rPr lang="ru-RU" sz="1200" b="1" dirty="0"/>
              <a:t>8 (863) 282-82-63/64</a:t>
            </a:r>
          </a:p>
          <a:p>
            <a:pPr algn="ctr"/>
            <a:r>
              <a:rPr lang="ru-RU" sz="1200" b="1" dirty="0"/>
              <a:t>8 (863) </a:t>
            </a:r>
            <a:r>
              <a:rPr lang="ru-RU" sz="1200" b="1" dirty="0" smtClean="0"/>
              <a:t>235-19-00</a:t>
            </a:r>
            <a:endParaRPr lang="ru-RU" sz="1200" b="1" dirty="0"/>
          </a:p>
          <a:p>
            <a:pPr algn="ctr"/>
            <a:r>
              <a:rPr lang="en-US" sz="1200" b="1" dirty="0"/>
              <a:t>http://www.61rospotrebnadzor.ru</a:t>
            </a:r>
            <a:endParaRPr lang="ru-RU" sz="1200" b="1" dirty="0"/>
          </a:p>
          <a:p>
            <a:pPr algn="ctr"/>
            <a:r>
              <a:rPr lang="ru-RU" sz="1200" dirty="0"/>
              <a:t>раздел «прием обращений»</a:t>
            </a:r>
          </a:p>
          <a:p>
            <a:pPr algn="ctr"/>
            <a:endParaRPr lang="ru-RU" sz="1200"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1332" y="24381"/>
            <a:ext cx="820378" cy="738612"/>
          </a:xfrm>
          <a:prstGeom prst="rect">
            <a:avLst/>
          </a:prstGeom>
          <a:noFill/>
          <a:effectLst>
            <a:outerShdw blurRad="50800" dist="50800" dir="5400000" algn="ctr" rotWithShape="0">
              <a:srgbClr val="000000"/>
            </a:outerShdw>
            <a:softEdge rad="31750"/>
          </a:effectLst>
        </p:spPr>
      </p:pic>
      <p:sp>
        <p:nvSpPr>
          <p:cNvPr id="22" name="Прямоугольник 21">
            <a:extLst>
              <a:ext uri="{FF2B5EF4-FFF2-40B4-BE49-F238E27FC236}">
                <a16:creationId xmlns:a16="http://schemas.microsoft.com/office/drawing/2014/main" id="{D267BCF9-716E-48C8-87BB-E6D2C312E0CF}"/>
              </a:ext>
            </a:extLst>
          </p:cNvPr>
          <p:cNvSpPr/>
          <p:nvPr/>
        </p:nvSpPr>
        <p:spPr>
          <a:xfrm>
            <a:off x="-2966" y="24381"/>
            <a:ext cx="3186097" cy="338554"/>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ПРАВОВОЕ РЕГУЛИРОВАНИЕ</a:t>
            </a:r>
            <a:endParaRPr lang="ru-RU" sz="1600" b="1" dirty="0">
              <a:latin typeface="Times New Roman" pitchFamily="18" charset="0"/>
              <a:cs typeface="Times New Roman" pitchFamily="18" charset="0"/>
            </a:endParaRPr>
          </a:p>
        </p:txBody>
      </p:sp>
      <p:sp>
        <p:nvSpPr>
          <p:cNvPr id="32" name="TextBox 31"/>
          <p:cNvSpPr txBox="1"/>
          <p:nvPr/>
        </p:nvSpPr>
        <p:spPr>
          <a:xfrm>
            <a:off x="0" y="353901"/>
            <a:ext cx="3271542" cy="7418499"/>
          </a:xfrm>
          <a:prstGeom prst="rect">
            <a:avLst/>
          </a:prstGeom>
          <a:solidFill>
            <a:schemeClr val="bg1"/>
          </a:solidFill>
        </p:spPr>
        <p:txBody>
          <a:bodyPr wrap="square" rtlCol="0">
            <a:spAutoFit/>
          </a:bodyPr>
          <a:lstStyle/>
          <a:p>
            <a:pPr algn="just"/>
            <a:r>
              <a:rPr lang="ru-RU" sz="1500" dirty="0">
                <a:latin typeface="Times New Roman" panose="02020603050405020304" pitchFamily="18" charset="0"/>
                <a:cs typeface="Times New Roman" panose="02020603050405020304" pitchFamily="18" charset="0"/>
              </a:rPr>
              <a:t>Законодательство Российской Федерации защищает права и законные интересы потребителей при вступлении в правоотношения по оказанию услуг связи, определяет механизмы реализации этой защиты. Знание своих прав поможет потребителю правильно вести себя в ситуациях, когда его права нарушаются.</a:t>
            </a:r>
          </a:p>
          <a:p>
            <a:pPr algn="just"/>
            <a:r>
              <a:rPr lang="ru-RU" sz="1500" dirty="0">
                <a:latin typeface="Times New Roman" panose="02020603050405020304" pitchFamily="18" charset="0"/>
                <a:cs typeface="Times New Roman" panose="02020603050405020304" pitchFamily="18" charset="0"/>
              </a:rPr>
              <a:t>Особую актуальность потребительские вопросы приобретают в период подготовки к чемпионату мира- 2018 по футболу.</a:t>
            </a:r>
          </a:p>
          <a:p>
            <a:pPr algn="just"/>
            <a:r>
              <a:rPr lang="ru-RU" sz="1500" dirty="0">
                <a:latin typeface="Times New Roman" panose="02020603050405020304" pitchFamily="18" charset="0"/>
                <a:cs typeface="Times New Roman" panose="02020603050405020304" pitchFamily="18" charset="0"/>
              </a:rPr>
              <a:t>Основными нормативно-правовыми актами, регулирующими соблюдение оказание услуг телефонной связи, являются:</a:t>
            </a:r>
          </a:p>
          <a:p>
            <a:pPr lvl="0" algn="just"/>
            <a:r>
              <a:rPr lang="ru-RU" sz="1500" dirty="0">
                <a:latin typeface="Times New Roman" panose="02020603050405020304" pitchFamily="18" charset="0"/>
                <a:cs typeface="Times New Roman" panose="02020603050405020304" pitchFamily="18" charset="0"/>
              </a:rPr>
              <a:t>Гражданский Кодекс РФ (далее- ГК РФ);</a:t>
            </a:r>
          </a:p>
          <a:p>
            <a:pPr lvl="0" algn="just"/>
            <a:r>
              <a:rPr lang="ru-RU" sz="1500" dirty="0">
                <a:latin typeface="Times New Roman" panose="02020603050405020304" pitchFamily="18" charset="0"/>
                <a:cs typeface="Times New Roman" panose="02020603050405020304" pitchFamily="18" charset="0"/>
              </a:rPr>
              <a:t>Закон РФ «О защите прав потребителей» от 07.02.1992 г. №2300-1 (далее- Закон);</a:t>
            </a:r>
          </a:p>
          <a:p>
            <a:pPr lvl="0" algn="just"/>
            <a:r>
              <a:rPr lang="ru-RU" sz="1500" dirty="0">
                <a:latin typeface="Times New Roman" panose="02020603050405020304" pitchFamily="18" charset="0"/>
                <a:cs typeface="Times New Roman" panose="02020603050405020304" pitchFamily="18" charset="0"/>
              </a:rPr>
              <a:t>Федеральный закон от 07.07.2003 № 126-ФЗ «О связи»;</a:t>
            </a:r>
          </a:p>
          <a:p>
            <a:pPr lvl="0" algn="just"/>
            <a:r>
              <a:rPr lang="ru-RU" sz="1500" dirty="0">
                <a:latin typeface="Times New Roman" panose="02020603050405020304" pitchFamily="18" charset="0"/>
                <a:cs typeface="Times New Roman" panose="02020603050405020304" pitchFamily="18" charset="0"/>
              </a:rPr>
              <a:t>«Правила оказания услуг телефонной связи» (утвержденные Постановлением Правительства РФ от 09.12.2014 № 1342);</a:t>
            </a:r>
          </a:p>
          <a:p>
            <a:pPr algn="just"/>
            <a:r>
              <a:rPr lang="ru-RU" sz="1500" dirty="0" smtClean="0">
                <a:latin typeface="Times New Roman" panose="02020603050405020304" pitchFamily="18" charset="0"/>
                <a:cs typeface="Times New Roman" panose="02020603050405020304" pitchFamily="18" charset="0"/>
              </a:rPr>
              <a:t>Иные </a:t>
            </a:r>
            <a:r>
              <a:rPr lang="ru-RU" sz="1500" dirty="0">
                <a:latin typeface="Times New Roman" panose="02020603050405020304" pitchFamily="18" charset="0"/>
                <a:cs typeface="Times New Roman" panose="02020603050405020304" pitchFamily="18" charset="0"/>
              </a:rPr>
              <a:t>нормативно-правовые акты РФ</a:t>
            </a:r>
            <a:r>
              <a:rPr lang="ru-RU" sz="1500" dirty="0" smtClean="0">
                <a:latin typeface="Times New Roman" panose="02020603050405020304" pitchFamily="18" charset="0"/>
                <a:cs typeface="Times New Roman" panose="02020603050405020304" pitchFamily="18" charset="0"/>
              </a:rPr>
              <a:t>.</a:t>
            </a:r>
          </a:p>
          <a:p>
            <a:pPr algn="just"/>
            <a:endParaRPr lang="en-US" sz="1500" dirty="0" smtClean="0">
              <a:latin typeface="Times New Roman" panose="02020603050405020304" pitchFamily="18" charset="0"/>
              <a:cs typeface="Times New Roman" panose="02020603050405020304" pitchFamily="18" charset="0"/>
            </a:endParaRPr>
          </a:p>
        </p:txBody>
      </p:sp>
      <p:sp>
        <p:nvSpPr>
          <p:cNvPr id="17" name="AutoShape 8" descr="Картинки по запросу российский рубль"/>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7051" y="3136345"/>
            <a:ext cx="3372608" cy="4310936"/>
          </a:xfrm>
          <a:prstGeom prst="rect">
            <a:avLst/>
          </a:prstGeom>
        </p:spPr>
      </p:pic>
      <p:sp>
        <p:nvSpPr>
          <p:cNvPr id="8" name="TextBox 7">
            <a:extLst>
              <a:ext uri="{FF2B5EF4-FFF2-40B4-BE49-F238E27FC236}">
                <a16:creationId xmlns:a16="http://schemas.microsoft.com/office/drawing/2014/main" id="{8AEB43CB-D95B-434D-98BB-9971D21E3526}"/>
              </a:ext>
            </a:extLst>
          </p:cNvPr>
          <p:cNvSpPr txBox="1"/>
          <p:nvPr/>
        </p:nvSpPr>
        <p:spPr>
          <a:xfrm>
            <a:off x="7052983" y="3293233"/>
            <a:ext cx="2697825" cy="1107996"/>
          </a:xfrm>
          <a:prstGeom prst="rect">
            <a:avLst/>
          </a:prstGeom>
          <a:noFill/>
        </p:spPr>
        <p:txBody>
          <a:bodyPr wrap="square" rtlCol="0">
            <a:spAutoFit/>
          </a:bodyPr>
          <a:lstStyle/>
          <a:p>
            <a:pPr lvl="0" algn="ctr" defTabSz="749808">
              <a:spcBef>
                <a:spcPts val="720"/>
              </a:spcBef>
              <a:defRPr/>
            </a:pPr>
            <a:r>
              <a:rPr lang="ru-RU" sz="2200" b="1" dirty="0" smtClean="0">
                <a:solidFill>
                  <a:schemeClr val="bg1"/>
                </a:solidFill>
                <a:latin typeface="Times New Roman" panose="02020603050405020304" pitchFamily="18" charset="0"/>
                <a:cs typeface="Times New Roman" panose="02020603050405020304" pitchFamily="18" charset="0"/>
              </a:rPr>
              <a:t>Защита прав потребителей  услуг связи</a:t>
            </a:r>
            <a:endParaRPr lang="ru-RU" sz="2200" b="1" dirty="0">
              <a:solidFill>
                <a:schemeClr val="bg1"/>
              </a:solidFill>
              <a:latin typeface="Times New Roman" panose="02020603050405020304" pitchFamily="18" charset="0"/>
              <a:cs typeface="Times New Roman" panose="02020603050405020304" pitchFamily="18" charset="0"/>
            </a:endParaRPr>
          </a:p>
        </p:txBody>
      </p:sp>
      <p:sp>
        <p:nvSpPr>
          <p:cNvPr id="18" name="Rectangle 2">
            <a:extLst>
              <a:ext uri="{FF2B5EF4-FFF2-40B4-BE49-F238E27FC236}">
                <a16:creationId xmlns:a16="http://schemas.microsoft.com/office/drawing/2014/main" id="{CD141A02-F04A-467F-BCA1-E7B2A40A47DF}"/>
              </a:ext>
            </a:extLst>
          </p:cNvPr>
          <p:cNvSpPr>
            <a:spLocks noChangeArrowheads="1"/>
          </p:cNvSpPr>
          <p:nvPr/>
        </p:nvSpPr>
        <p:spPr bwMode="auto">
          <a:xfrm rot="10800000" flipV="1">
            <a:off x="6686071" y="7464623"/>
            <a:ext cx="3390901" cy="307777"/>
          </a:xfrm>
          <a:prstGeom prst="rect">
            <a:avLst/>
          </a:prstGeom>
          <a:solidFill>
            <a:sysClr val="window" lastClr="FFFFFF"/>
          </a:solidFill>
          <a:ln w="2857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sz="1400" dirty="0" smtClean="0">
                <a:latin typeface="Times New Roman" panose="02020603050405020304" pitchFamily="18" charset="0"/>
                <a:cs typeface="Times New Roman" panose="02020603050405020304" pitchFamily="18" charset="0"/>
              </a:rPr>
              <a:t>НЕ ДЛЯ ПРОДАЖИ</a:t>
            </a:r>
            <a:endParaRPr lang="ru-RU" sz="14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3260785" y="3886200"/>
            <a:ext cx="3397046" cy="307777"/>
          </a:xfrm>
          <a:prstGeom prst="rect">
            <a:avLst/>
          </a:prstGeom>
          <a:gradFill flip="none" rotWithShape="1">
            <a:gsLst>
              <a:gs pos="44000">
                <a:schemeClr val="accent4">
                  <a:lumMod val="89000"/>
                </a:schemeClr>
              </a:gs>
              <a:gs pos="59000">
                <a:schemeClr val="accent4">
                  <a:lumMod val="89000"/>
                  <a:alpha val="86000"/>
                </a:schemeClr>
              </a:gs>
            </a:gsLst>
            <a:lin ang="2700000" scaled="1"/>
            <a:tileRect/>
          </a:gradFill>
        </p:spPr>
        <p:txBody>
          <a:bodyPr wrap="square" rtlCol="0">
            <a:spAutoFit/>
          </a:bodyPr>
          <a:lstStyle/>
          <a:p>
            <a:pPr algn="ctr"/>
            <a:r>
              <a:rPr lang="ru-RU" sz="1400" b="1" dirty="0"/>
              <a:t>«Горячая линия»</a:t>
            </a:r>
          </a:p>
        </p:txBody>
      </p:sp>
      <p:sp>
        <p:nvSpPr>
          <p:cNvPr id="26" name="TextBox 25"/>
          <p:cNvSpPr txBox="1"/>
          <p:nvPr/>
        </p:nvSpPr>
        <p:spPr>
          <a:xfrm>
            <a:off x="3290388" y="6247276"/>
            <a:ext cx="3376817" cy="307777"/>
          </a:xfrm>
          <a:prstGeom prst="rect">
            <a:avLst/>
          </a:prstGeom>
          <a:solidFill>
            <a:schemeClr val="accent4">
              <a:lumMod val="75000"/>
              <a:alpha val="87000"/>
            </a:schemeClr>
          </a:solidFill>
        </p:spPr>
        <p:txBody>
          <a:bodyPr wrap="square" rtlCol="0">
            <a:spAutoFit/>
          </a:bodyPr>
          <a:lstStyle/>
          <a:p>
            <a:pPr algn="ctr"/>
            <a:r>
              <a:rPr lang="ru-RU" sz="1400" b="1" dirty="0"/>
              <a:t>Личный прием</a:t>
            </a:r>
          </a:p>
        </p:txBody>
      </p:sp>
      <p:sp>
        <p:nvSpPr>
          <p:cNvPr id="27" name="TextBox 26"/>
          <p:cNvSpPr txBox="1"/>
          <p:nvPr/>
        </p:nvSpPr>
        <p:spPr>
          <a:xfrm>
            <a:off x="3714020" y="7502664"/>
            <a:ext cx="2476500" cy="292388"/>
          </a:xfrm>
          <a:prstGeom prst="rect">
            <a:avLst/>
          </a:prstGeom>
          <a:noFill/>
        </p:spPr>
        <p:txBody>
          <a:bodyPr wrap="square" rtlCol="0">
            <a:spAutoFit/>
          </a:bodyPr>
          <a:lstStyle/>
          <a:p>
            <a:pPr algn="ctr"/>
            <a:r>
              <a:rPr lang="ru-RU" sz="1300" dirty="0"/>
              <a:t>Ростов-на-Дону </a:t>
            </a:r>
            <a:r>
              <a:rPr lang="ru-RU" sz="1300" dirty="0" smtClean="0"/>
              <a:t>2018г</a:t>
            </a:r>
            <a:r>
              <a:rPr lang="ru-RU" sz="1300" dirty="0"/>
              <a:t>.</a:t>
            </a:r>
          </a:p>
        </p:txBody>
      </p:sp>
    </p:spTree>
    <p:extLst>
      <p:ext uri="{BB962C8B-B14F-4D97-AF65-F5344CB8AC3E}">
        <p14:creationId xmlns:p14="http://schemas.microsoft.com/office/powerpoint/2010/main" val="58398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Прямоугольник 12">
            <a:extLst>
              <a:ext uri="{FF2B5EF4-FFF2-40B4-BE49-F238E27FC236}">
                <a16:creationId xmlns:a16="http://schemas.microsoft.com/office/drawing/2014/main" id="{F2BF4B29-CB7A-4E25-955A-A1C3BAB41726}"/>
              </a:ext>
            </a:extLst>
          </p:cNvPr>
          <p:cNvSpPr/>
          <p:nvPr/>
        </p:nvSpPr>
        <p:spPr>
          <a:xfrm>
            <a:off x="0" y="327728"/>
            <a:ext cx="3359238" cy="7450357"/>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За неисполнение или ненадлежащее исполнение обязательств по договору оператор связи несет ответственность перед абонентом и (или) пользователем в следующих случаях:</a:t>
            </a:r>
          </a:p>
          <a:p>
            <a:pPr algn="just"/>
            <a:r>
              <a:rPr lang="ru-RU" sz="1000" dirty="0">
                <a:latin typeface="Times New Roman" panose="02020603050405020304" pitchFamily="18" charset="0"/>
                <a:cs typeface="Times New Roman" panose="02020603050405020304" pitchFamily="18" charset="0"/>
              </a:rPr>
              <a:t>а) нарушение сроков обеспечения доступа к сети передачи данных;</a:t>
            </a:r>
          </a:p>
          <a:p>
            <a:pPr algn="just"/>
            <a:r>
              <a:rPr lang="ru-RU" sz="1000" dirty="0">
                <a:latin typeface="Times New Roman" panose="02020603050405020304" pitchFamily="18" charset="0"/>
                <a:cs typeface="Times New Roman" panose="02020603050405020304" pitchFamily="18" charset="0"/>
              </a:rPr>
              <a:t>б) нарушение установленных в договоре сроков оказания услуг связи по передаче данных;</a:t>
            </a:r>
          </a:p>
          <a:p>
            <a:pPr algn="just"/>
            <a:r>
              <a:rPr lang="ru-RU" sz="1000" dirty="0">
                <a:latin typeface="Times New Roman" panose="02020603050405020304" pitchFamily="18" charset="0"/>
                <a:cs typeface="Times New Roman" panose="02020603050405020304" pitchFamily="18" charset="0"/>
              </a:rPr>
              <a:t>в) неоказание услуг связи по передаче данных, указанных в договоре;</a:t>
            </a:r>
          </a:p>
          <a:p>
            <a:pPr algn="just"/>
            <a:r>
              <a:rPr lang="ru-RU" sz="1000" dirty="0">
                <a:latin typeface="Times New Roman" panose="02020603050405020304" pitchFamily="18" charset="0"/>
                <a:cs typeface="Times New Roman" panose="02020603050405020304" pitchFamily="18" charset="0"/>
              </a:rPr>
              <a:t>г) некачественное оказание услуг связи по передаче данных, в том числе в результате ненадлежащего содержания сети передачи данных;</a:t>
            </a:r>
          </a:p>
          <a:p>
            <a:pPr algn="just"/>
            <a:r>
              <a:rPr lang="ru-RU" sz="1000" dirty="0">
                <a:latin typeface="Times New Roman" panose="02020603050405020304" pitchFamily="18" charset="0"/>
                <a:cs typeface="Times New Roman" panose="02020603050405020304" pitchFamily="18" charset="0"/>
              </a:rPr>
              <a:t>д) нарушение тайны информации, передаваемой по сети передачи данных;</a:t>
            </a:r>
          </a:p>
          <a:p>
            <a:pPr algn="just"/>
            <a:r>
              <a:rPr lang="ru-RU" sz="1000" dirty="0">
                <a:latin typeface="Times New Roman" panose="02020603050405020304" pitchFamily="18" charset="0"/>
                <a:cs typeface="Times New Roman" panose="02020603050405020304" pitchFamily="18" charset="0"/>
              </a:rPr>
              <a:t>е) нарушение установленных ограничений на распространение сведений об абоненте-гражданине, ставших известными оператору связи в силу исполнения договора.</a:t>
            </a:r>
          </a:p>
          <a:p>
            <a:r>
              <a:rPr lang="ru-RU" sz="1000" dirty="0">
                <a:latin typeface="Times New Roman" panose="02020603050405020304" pitchFamily="18" charset="0"/>
                <a:cs typeface="Times New Roman" panose="02020603050405020304" pitchFamily="18" charset="0"/>
              </a:rPr>
              <a:t>При нарушении установленных сроков оказания услуг связи по передаче данных абонент-гражданин по своему выбору вправе:</a:t>
            </a:r>
          </a:p>
          <a:p>
            <a:r>
              <a:rPr lang="ru-RU" sz="1000" dirty="0">
                <a:latin typeface="Times New Roman" panose="02020603050405020304" pitchFamily="18" charset="0"/>
                <a:cs typeface="Times New Roman" panose="02020603050405020304" pitchFamily="18" charset="0"/>
              </a:rPr>
              <a:t>а) назначить оператору связи новый срок, в течение которого должна быть оказана услуга связи по передаче данных;</a:t>
            </a:r>
          </a:p>
          <a:p>
            <a:r>
              <a:rPr lang="ru-RU" sz="1000" dirty="0">
                <a:latin typeface="Times New Roman" panose="02020603050405020304" pitchFamily="18" charset="0"/>
                <a:cs typeface="Times New Roman" panose="02020603050405020304" pitchFamily="18" charset="0"/>
              </a:rPr>
              <a:t>б) поручить оказание услуг связи по передаче данных третьим лицам за разумную цену и потребовать от оператора связи возмещения понесенных расходов;</a:t>
            </a:r>
          </a:p>
          <a:p>
            <a:r>
              <a:rPr lang="ru-RU" sz="1000" dirty="0">
                <a:latin typeface="Times New Roman" panose="02020603050405020304" pitchFamily="18" charset="0"/>
                <a:cs typeface="Times New Roman" panose="02020603050405020304" pitchFamily="18" charset="0"/>
              </a:rPr>
              <a:t>в) потребовать уменьшения стоимости услуги связи по передаче данных;</a:t>
            </a:r>
          </a:p>
          <a:p>
            <a:r>
              <a:rPr lang="ru-RU" sz="1000" dirty="0">
                <a:latin typeface="Times New Roman" panose="02020603050405020304" pitchFamily="18" charset="0"/>
                <a:cs typeface="Times New Roman" panose="02020603050405020304" pitchFamily="18" charset="0"/>
              </a:rPr>
              <a:t>г) расторгнуть договор</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r>
              <a:rPr lang="ru-RU" sz="1000" dirty="0" smtClean="0">
                <a:latin typeface="Times New Roman" panose="02020603050405020304" pitchFamily="18" charset="0"/>
                <a:cs typeface="Times New Roman" panose="02020603050405020304" pitchFamily="18" charset="0"/>
              </a:rPr>
              <a:t>В </a:t>
            </a:r>
            <a:r>
              <a:rPr lang="ru-RU" sz="1000" dirty="0">
                <a:latin typeface="Times New Roman" panose="02020603050405020304" pitchFamily="18" charset="0"/>
                <a:cs typeface="Times New Roman" panose="02020603050405020304" pitchFamily="18" charset="0"/>
              </a:rPr>
              <a:t>случае неисполнения или ненадлежащего исполнения обязательств в соответствии с договором абонент и (или) пользователь вправе потребовать по своему выбору:</a:t>
            </a:r>
          </a:p>
          <a:p>
            <a:r>
              <a:rPr lang="ru-RU" sz="1000" dirty="0">
                <a:latin typeface="Times New Roman" panose="02020603050405020304" pitchFamily="18" charset="0"/>
                <a:cs typeface="Times New Roman" panose="02020603050405020304" pitchFamily="18" charset="0"/>
              </a:rPr>
              <a:t>а) безвозмездного устранения недостатков по оказанию услуг связи по передаче данных;</a:t>
            </a:r>
          </a:p>
          <a:p>
            <a:r>
              <a:rPr lang="ru-RU" sz="1000" dirty="0">
                <a:latin typeface="Times New Roman" panose="02020603050405020304" pitchFamily="18" charset="0"/>
                <a:cs typeface="Times New Roman" panose="02020603050405020304" pitchFamily="18" charset="0"/>
              </a:rPr>
              <a:t>б) соответствующего уменьшения стоимости услуг связи по передаче данных;</a:t>
            </a:r>
          </a:p>
          <a:p>
            <a:r>
              <a:rPr lang="ru-RU" sz="1000" dirty="0">
                <a:latin typeface="Times New Roman" panose="02020603050405020304" pitchFamily="18" charset="0"/>
                <a:cs typeface="Times New Roman" panose="02020603050405020304" pitchFamily="18" charset="0"/>
              </a:rPr>
              <a:t>в) возмещения понесенных ими расходов по устранению недостатков оказанной услуги связи по передаче данных своими силами или третьими лицами</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 В случае непредставления, неполного или несвоевременного представления информации об оказании услуг связи по передаче данных абонент вправе отказаться от исполнения договора, потребовать возврата уплаченных за оказанные услуги связи по передаче данных средств и возмещения понесенных убытков</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15" name="Прямоугольник 14">
            <a:extLst>
              <a:ext uri="{FF2B5EF4-FFF2-40B4-BE49-F238E27FC236}">
                <a16:creationId xmlns:a16="http://schemas.microsoft.com/office/drawing/2014/main" id="{17BE5C2E-D22B-43E5-9196-14C6B6A2B477}"/>
              </a:ext>
            </a:extLst>
          </p:cNvPr>
          <p:cNvSpPr/>
          <p:nvPr/>
        </p:nvSpPr>
        <p:spPr>
          <a:xfrm>
            <a:off x="3390900" y="1644242"/>
            <a:ext cx="3412009" cy="246221"/>
          </a:xfrm>
          <a:prstGeom prst="rect">
            <a:avLst/>
          </a:prstGeom>
          <a:solidFill>
            <a:schemeClr val="bg1"/>
          </a:solidFill>
        </p:spPr>
        <p:txBody>
          <a:bodyPr wrap="square">
            <a:spAutoFit/>
          </a:bodyPr>
          <a:lstStyle/>
          <a:p>
            <a:pPr algn="just"/>
            <a:endParaRPr lang="ru-RU" sz="10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A319D16B-B3F3-4910-B67B-AF5DB1661212}"/>
              </a:ext>
            </a:extLst>
          </p:cNvPr>
          <p:cNvSpPr/>
          <p:nvPr/>
        </p:nvSpPr>
        <p:spPr>
          <a:xfrm>
            <a:off x="-18904" y="200055"/>
            <a:ext cx="3307656" cy="276999"/>
          </a:xfrm>
          <a:prstGeom prst="rect">
            <a:avLst/>
          </a:prstGeom>
        </p:spPr>
        <p:txBody>
          <a:bodyPr wrap="square">
            <a:spAutoFit/>
          </a:bodyPr>
          <a:lstStyle/>
          <a:p>
            <a:pPr algn="just"/>
            <a:endParaRPr lang="ru-RU" sz="12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D267BCF9-716E-48C8-87BB-E6D2C312E0CF}"/>
              </a:ext>
            </a:extLst>
          </p:cNvPr>
          <p:cNvSpPr/>
          <p:nvPr/>
        </p:nvSpPr>
        <p:spPr>
          <a:xfrm>
            <a:off x="-3216" y="7937"/>
            <a:ext cx="3356198" cy="292388"/>
          </a:xfrm>
          <a:prstGeom prst="rect">
            <a:avLst/>
          </a:prstGeom>
          <a:solidFill>
            <a:srgbClr val="00B0F0"/>
          </a:solidFill>
          <a:ln w="28575">
            <a:solidFill>
              <a:schemeClr val="bg1"/>
            </a:solidFill>
          </a:ln>
        </p:spPr>
        <p:txBody>
          <a:bodyPr wrap="square">
            <a:spAutoFit/>
          </a:bodyPr>
          <a:lstStyle/>
          <a:p>
            <a:pPr algn="ctr"/>
            <a:r>
              <a:rPr lang="ru-RU" sz="1300" b="1" dirty="0" smtClean="0">
                <a:latin typeface="Times New Roman" panose="02020603050405020304" pitchFamily="18" charset="0"/>
                <a:cs typeface="Times New Roman" panose="02020603050405020304" pitchFamily="18" charset="0"/>
              </a:rPr>
              <a:t>ОТВЕТСТВЕННОСТЬ ОПЕРАТОРА</a:t>
            </a:r>
            <a:endParaRPr lang="ru-RU" sz="1300" b="1" dirty="0">
              <a:latin typeface="Times New Roman" panose="02020603050405020304" pitchFamily="18" charset="0"/>
              <a:cs typeface="Times New Roman" pitchFamily="18" charset="0"/>
            </a:endParaRPr>
          </a:p>
        </p:txBody>
      </p:sp>
      <p:sp>
        <p:nvSpPr>
          <p:cNvPr id="3" name="AutoShape 2" descr="Картинки по запросу микрозайм"/>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Прямоугольник 23">
            <a:extLst>
              <a:ext uri="{FF2B5EF4-FFF2-40B4-BE49-F238E27FC236}">
                <a16:creationId xmlns:a16="http://schemas.microsoft.com/office/drawing/2014/main" id="{D267BCF9-716E-48C8-87BB-E6D2C312E0CF}"/>
              </a:ext>
            </a:extLst>
          </p:cNvPr>
          <p:cNvSpPr/>
          <p:nvPr/>
        </p:nvSpPr>
        <p:spPr>
          <a:xfrm>
            <a:off x="3379223" y="7258239"/>
            <a:ext cx="3385767" cy="492443"/>
          </a:xfrm>
          <a:prstGeom prst="rect">
            <a:avLst/>
          </a:prstGeom>
          <a:solidFill>
            <a:srgbClr val="00B0F0"/>
          </a:solidFill>
          <a:ln w="28575">
            <a:solidFill>
              <a:schemeClr val="bg1"/>
            </a:solidFill>
          </a:ln>
        </p:spPr>
        <p:txBody>
          <a:bodyPr wrap="square">
            <a:spAutoFit/>
          </a:bodyPr>
          <a:lstStyle/>
          <a:p>
            <a:pPr algn="ctr"/>
            <a:r>
              <a:rPr lang="ru-RU" sz="1300" b="1" dirty="0" smtClean="0">
                <a:latin typeface="Times New Roman" panose="02020603050405020304" pitchFamily="18" charset="0"/>
                <a:cs typeface="Times New Roman" panose="02020603050405020304" pitchFamily="18" charset="0"/>
              </a:rPr>
              <a:t>ОБЯЗАННОСТИ АБОНЕНТА</a:t>
            </a:r>
            <a:r>
              <a:rPr lang="ru-RU" sz="1300" b="1" dirty="0">
                <a:latin typeface="Times New Roman" panose="02020603050405020304" pitchFamily="18" charset="0"/>
                <a:cs typeface="Times New Roman" panose="02020603050405020304" pitchFamily="18" charset="0"/>
              </a:rPr>
              <a:t> </a:t>
            </a:r>
            <a:r>
              <a:rPr lang="ru-RU" sz="1300" b="1" dirty="0" smtClean="0">
                <a:latin typeface="Times New Roman" panose="02020603050405020304" pitchFamily="18" charset="0"/>
                <a:cs typeface="Times New Roman" panose="02020603050405020304" pitchFamily="18" charset="0"/>
              </a:rPr>
              <a:t>ПО ДОГОВОРУ УСЛУГ СВЯЗИ</a:t>
            </a:r>
            <a:endParaRPr lang="ru-RU" sz="1300" b="1" dirty="0">
              <a:latin typeface="Times New Roman" panose="02020603050405020304" pitchFamily="18" charset="0"/>
              <a:cs typeface="Times New Roman" pitchFamily="18" charset="0"/>
            </a:endParaRPr>
          </a:p>
        </p:txBody>
      </p:sp>
      <p:sp>
        <p:nvSpPr>
          <p:cNvPr id="25" name="Прямоугольник 24">
            <a:extLst>
              <a:ext uri="{FF2B5EF4-FFF2-40B4-BE49-F238E27FC236}">
                <a16:creationId xmlns:a16="http://schemas.microsoft.com/office/drawing/2014/main" id="{17BE5C2E-D22B-43E5-9196-14C6B6A2B477}"/>
              </a:ext>
            </a:extLst>
          </p:cNvPr>
          <p:cNvSpPr/>
          <p:nvPr/>
        </p:nvSpPr>
        <p:spPr>
          <a:xfrm>
            <a:off x="3368671" y="1928693"/>
            <a:ext cx="3405750" cy="3631763"/>
          </a:xfrm>
          <a:prstGeom prst="rect">
            <a:avLst/>
          </a:prstGeom>
          <a:solidFill>
            <a:schemeClr val="bg1"/>
          </a:solidFill>
        </p:spPr>
        <p:txBody>
          <a:bodyPr wrap="square">
            <a:spAutoFit/>
          </a:bodyPr>
          <a:lstStyle/>
          <a:p>
            <a:pPr lvl="0" algn="just"/>
            <a:r>
              <a:rPr lang="en-US" sz="1000" dirty="0" smtClean="0">
                <a:latin typeface="Times New Roman" panose="02020603050405020304" pitchFamily="18" charset="0"/>
                <a:cs typeface="Times New Roman" panose="02020603050405020304" pitchFamily="18" charset="0"/>
              </a:rPr>
              <a:t>1) </a:t>
            </a:r>
            <a:r>
              <a:rPr lang="ru-RU" sz="1000" dirty="0" smtClean="0">
                <a:latin typeface="Times New Roman" panose="02020603050405020304" pitchFamily="18" charset="0"/>
                <a:cs typeface="Times New Roman" panose="02020603050405020304" pitchFamily="18" charset="0"/>
              </a:rPr>
              <a:t>Оператор </a:t>
            </a:r>
            <a:r>
              <a:rPr lang="ru-RU" sz="1000" dirty="0">
                <a:latin typeface="Times New Roman" panose="02020603050405020304" pitchFamily="18" charset="0"/>
                <a:cs typeface="Times New Roman" panose="02020603050405020304" pitchFamily="18" charset="0"/>
              </a:rPr>
              <a:t>связи обязан обеспечить соблюдение тайны телефонных переговоров, передаваемых по сетям связи.</a:t>
            </a:r>
          </a:p>
          <a:p>
            <a:pPr lvl="0" algn="just"/>
            <a:r>
              <a:rPr lang="en-US" sz="1000" dirty="0" smtClean="0">
                <a:latin typeface="Times New Roman" panose="02020603050405020304" pitchFamily="18" charset="0"/>
                <a:cs typeface="Times New Roman" panose="02020603050405020304" pitchFamily="18" charset="0"/>
              </a:rPr>
              <a:t>2) </a:t>
            </a:r>
            <a:r>
              <a:rPr lang="ru-RU" sz="1000" dirty="0" smtClean="0">
                <a:latin typeface="Times New Roman" panose="02020603050405020304" pitchFamily="18" charset="0"/>
                <a:cs typeface="Times New Roman" panose="02020603050405020304" pitchFamily="18" charset="0"/>
              </a:rPr>
              <a:t>Оператор </a:t>
            </a:r>
            <a:r>
              <a:rPr lang="ru-RU" sz="1000" dirty="0">
                <a:latin typeface="Times New Roman" panose="02020603050405020304" pitchFamily="18" charset="0"/>
                <a:cs typeface="Times New Roman" panose="02020603050405020304" pitchFamily="18" charset="0"/>
              </a:rPr>
              <a:t>связи обеспечивает абоненту и (или) пользователю возможность пользования услугами телефонной связи 24 часа в сутки, если иное не установлено законодательством Российской Федерации.</a:t>
            </a:r>
          </a:p>
          <a:p>
            <a:pPr lvl="0" algn="just"/>
            <a:r>
              <a:rPr lang="en-US" sz="1000" dirty="0" smtClean="0">
                <a:latin typeface="Times New Roman" panose="02020603050405020304" pitchFamily="18" charset="0"/>
                <a:cs typeface="Times New Roman" panose="02020603050405020304" pitchFamily="18" charset="0"/>
              </a:rPr>
              <a:t>3) </a:t>
            </a:r>
            <a:r>
              <a:rPr lang="ru-RU" sz="1000" dirty="0" smtClean="0">
                <a:latin typeface="Times New Roman" panose="02020603050405020304" pitchFamily="18" charset="0"/>
                <a:cs typeface="Times New Roman" panose="02020603050405020304" pitchFamily="18" charset="0"/>
              </a:rPr>
              <a:t>Оператор </a:t>
            </a:r>
            <a:r>
              <a:rPr lang="ru-RU" sz="1000" dirty="0">
                <a:latin typeface="Times New Roman" panose="02020603050405020304" pitchFamily="18" charset="0"/>
                <a:cs typeface="Times New Roman" panose="02020603050405020304" pitchFamily="18" charset="0"/>
              </a:rPr>
              <a:t>связи должен обеспечивать в зоне экстренного оповещения населения передачу сигналов оповещения и экстренной информации об опасностях, возникающих при угрозе возникновения или возникновении чрезвычайных ситуаций природного и техногенного характера, а также при ведении военных действий или вследствие этих действий, о правилах поведения населения и необходимости проведения мероприятий по защите.</a:t>
            </a:r>
          </a:p>
          <a:p>
            <a:pPr lvl="0" algn="just"/>
            <a:r>
              <a:rPr lang="en-US" sz="1000" dirty="0" smtClean="0">
                <a:latin typeface="Times New Roman" panose="02020603050405020304" pitchFamily="18" charset="0"/>
                <a:cs typeface="Times New Roman" panose="02020603050405020304" pitchFamily="18" charset="0"/>
              </a:rPr>
              <a:t>4) </a:t>
            </a:r>
            <a:r>
              <a:rPr lang="ru-RU" sz="1000" dirty="0" smtClean="0">
                <a:latin typeface="Times New Roman" panose="02020603050405020304" pitchFamily="18" charset="0"/>
                <a:cs typeface="Times New Roman" panose="02020603050405020304" pitchFamily="18" charset="0"/>
              </a:rPr>
              <a:t>Оператор </a:t>
            </a:r>
            <a:r>
              <a:rPr lang="ru-RU" sz="1000" dirty="0">
                <a:latin typeface="Times New Roman" panose="02020603050405020304" pitchFamily="18" charset="0"/>
                <a:cs typeface="Times New Roman" panose="02020603050405020304" pitchFamily="18" charset="0"/>
              </a:rPr>
              <a:t>связи должен обеспечить бесплатный вызов экстренных оперативных служб каждому пользователю услуг связи посредством набора единого номера вызова экстренных оперативных служб, а также номеров вызова соответствующих экстренных оперативных служб, установленных в соответствии с российской системой и планом нумерации.</a:t>
            </a:r>
          </a:p>
          <a:p>
            <a:pPr algn="just"/>
            <a:endParaRPr lang="ru-RU" sz="10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791" y="0"/>
            <a:ext cx="3428890" cy="1636305"/>
          </a:xfrm>
          <a:prstGeom prst="rect">
            <a:avLst/>
          </a:prstGeom>
        </p:spPr>
      </p:pic>
      <p:sp>
        <p:nvSpPr>
          <p:cNvPr id="14" name="Прямоугольник 13">
            <a:extLst>
              <a:ext uri="{FF2B5EF4-FFF2-40B4-BE49-F238E27FC236}">
                <a16:creationId xmlns:a16="http://schemas.microsoft.com/office/drawing/2014/main" id="{D267BCF9-716E-48C8-87BB-E6D2C312E0CF}"/>
              </a:ext>
            </a:extLst>
          </p:cNvPr>
          <p:cNvSpPr/>
          <p:nvPr/>
        </p:nvSpPr>
        <p:spPr>
          <a:xfrm>
            <a:off x="3390900" y="1636305"/>
            <a:ext cx="3374091" cy="292388"/>
          </a:xfrm>
          <a:prstGeom prst="rect">
            <a:avLst/>
          </a:prstGeom>
          <a:solidFill>
            <a:srgbClr val="00B0F0"/>
          </a:solidFill>
          <a:ln w="28575">
            <a:solidFill>
              <a:schemeClr val="bg1"/>
            </a:solidFill>
          </a:ln>
        </p:spPr>
        <p:txBody>
          <a:bodyPr wrap="square">
            <a:spAutoFit/>
          </a:bodyPr>
          <a:lstStyle/>
          <a:p>
            <a:pPr algn="ctr"/>
            <a:r>
              <a:rPr lang="ru-RU" sz="1300" b="1" dirty="0" smtClean="0">
                <a:latin typeface="Times New Roman" panose="02020603050405020304" pitchFamily="18" charset="0"/>
                <a:cs typeface="Times New Roman" panose="02020603050405020304" pitchFamily="18" charset="0"/>
              </a:rPr>
              <a:t>ОБЯЗАННОСТИ ОПЕРАТОРА СВЯЗИ</a:t>
            </a:r>
            <a:endParaRPr lang="ru-RU" sz="1300" b="1" dirty="0">
              <a:latin typeface="Times New Roman" panose="02020603050405020304" pitchFamily="18" charset="0"/>
              <a:cs typeface="Times New Roman" pitchFamily="18" charset="0"/>
            </a:endParaRPr>
          </a:p>
        </p:txBody>
      </p:sp>
      <p:sp>
        <p:nvSpPr>
          <p:cNvPr id="16" name="Прямоугольник 15">
            <a:extLst>
              <a:ext uri="{FF2B5EF4-FFF2-40B4-BE49-F238E27FC236}">
                <a16:creationId xmlns:a16="http://schemas.microsoft.com/office/drawing/2014/main" id="{D267BCF9-716E-48C8-87BB-E6D2C312E0CF}"/>
              </a:ext>
            </a:extLst>
          </p:cNvPr>
          <p:cNvSpPr/>
          <p:nvPr/>
        </p:nvSpPr>
        <p:spPr>
          <a:xfrm>
            <a:off x="3341307" y="5345012"/>
            <a:ext cx="3423683" cy="461665"/>
          </a:xfrm>
          <a:prstGeom prst="rect">
            <a:avLst/>
          </a:prstGeom>
          <a:solidFill>
            <a:srgbClr val="00B0F0"/>
          </a:solidFill>
          <a:ln w="28575">
            <a:solidFill>
              <a:schemeClr val="bg1"/>
            </a:solidFill>
          </a:ln>
        </p:spPr>
        <p:txBody>
          <a:bodyPr wrap="square">
            <a:spAutoFit/>
          </a:bodyPr>
          <a:lstStyle/>
          <a:p>
            <a:pPr algn="ctr"/>
            <a:r>
              <a:rPr lang="ru-RU" sz="1200" b="1" dirty="0" smtClean="0">
                <a:latin typeface="Times New Roman" panose="02020603050405020304" pitchFamily="18" charset="0"/>
                <a:cs typeface="Times New Roman" pitchFamily="18" charset="0"/>
              </a:rPr>
              <a:t>БЕСПЛАТНЫЕ КРУГЛОСУТОЧНЫЕ УСЛУГИ СВЯЗИ</a:t>
            </a:r>
            <a:endParaRPr lang="ru-RU" sz="1200" b="1" dirty="0">
              <a:latin typeface="Times New Roman" panose="02020603050405020304" pitchFamily="18" charset="0"/>
              <a:cs typeface="Times New Roman" pitchFamily="18" charset="0"/>
            </a:endParaRPr>
          </a:p>
        </p:txBody>
      </p:sp>
      <p:sp>
        <p:nvSpPr>
          <p:cNvPr id="18" name="Прямоугольник 17">
            <a:extLst>
              <a:ext uri="{FF2B5EF4-FFF2-40B4-BE49-F238E27FC236}">
                <a16:creationId xmlns:a16="http://schemas.microsoft.com/office/drawing/2014/main" id="{17BE5C2E-D22B-43E5-9196-14C6B6A2B477}"/>
              </a:ext>
            </a:extLst>
          </p:cNvPr>
          <p:cNvSpPr/>
          <p:nvPr/>
        </p:nvSpPr>
        <p:spPr>
          <a:xfrm>
            <a:off x="3352983" y="5780911"/>
            <a:ext cx="3422562" cy="1477328"/>
          </a:xfrm>
          <a:prstGeom prst="rect">
            <a:avLst/>
          </a:prstGeom>
          <a:solidFill>
            <a:schemeClr val="bg1"/>
          </a:solidFill>
        </p:spPr>
        <p:txBody>
          <a:bodyPr wrap="square">
            <a:spAutoFit/>
          </a:bodyPr>
          <a:lstStyle/>
          <a:p>
            <a:r>
              <a:rPr lang="ru-RU" sz="1000" dirty="0">
                <a:latin typeface="Times New Roman" panose="02020603050405020304" pitchFamily="18" charset="0"/>
                <a:cs typeface="Times New Roman" panose="02020603050405020304" pitchFamily="18" charset="0"/>
              </a:rPr>
              <a:t>а) предоставление справочной информации о тарифах на услуги телефонной связи, о состоянии лицевого счета абонента, в том числе о задолженности по оплате услуг телефонной связи;</a:t>
            </a:r>
          </a:p>
          <a:p>
            <a:r>
              <a:rPr lang="ru-RU" sz="1000" dirty="0">
                <a:latin typeface="Times New Roman" panose="02020603050405020304" pitchFamily="18" charset="0"/>
                <a:cs typeface="Times New Roman" panose="02020603050405020304" pitchFamily="18" charset="0"/>
              </a:rPr>
              <a:t>б) предоставление информации о зоне обслуживания своей сети связи;</a:t>
            </a:r>
          </a:p>
          <a:p>
            <a:r>
              <a:rPr lang="ru-RU" sz="1000" dirty="0">
                <a:latin typeface="Times New Roman" panose="02020603050405020304" pitchFamily="18" charset="0"/>
                <a:cs typeface="Times New Roman" panose="02020603050405020304" pitchFamily="18" charset="0"/>
              </a:rPr>
              <a:t>в) прием информации о технической неисправности, препятствующей пользованию услугами телефонной связи.</a:t>
            </a:r>
          </a:p>
        </p:txBody>
      </p:sp>
      <p:sp>
        <p:nvSpPr>
          <p:cNvPr id="20" name="Прямоугольник 19">
            <a:extLst>
              <a:ext uri="{FF2B5EF4-FFF2-40B4-BE49-F238E27FC236}">
                <a16:creationId xmlns:a16="http://schemas.microsoft.com/office/drawing/2014/main" id="{70772358-492D-47B6-9D58-9236936B30A2}"/>
              </a:ext>
            </a:extLst>
          </p:cNvPr>
          <p:cNvSpPr/>
          <p:nvPr/>
        </p:nvSpPr>
        <p:spPr>
          <a:xfrm>
            <a:off x="6775544" y="7937"/>
            <a:ext cx="3276600" cy="2246769"/>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а) вносить плату за оказанные услуги телефонной связи в полном объеме и сроки, которые определены договором;</a:t>
            </a:r>
          </a:p>
          <a:p>
            <a:pPr algn="just"/>
            <a:r>
              <a:rPr lang="ru-RU" sz="1000" dirty="0">
                <a:latin typeface="Times New Roman" panose="02020603050405020304" pitchFamily="18" charset="0"/>
                <a:cs typeface="Times New Roman" panose="02020603050405020304" pitchFamily="18" charset="0"/>
              </a:rPr>
              <a:t>б) использовать для подключения к сети связи оборудование, соответствующее установленным требованиям;</a:t>
            </a:r>
          </a:p>
          <a:p>
            <a:pPr algn="just"/>
            <a:r>
              <a:rPr lang="ru-RU" sz="1000" dirty="0">
                <a:latin typeface="Times New Roman" panose="02020603050405020304" pitchFamily="18" charset="0"/>
                <a:cs typeface="Times New Roman" panose="02020603050405020304" pitchFamily="18" charset="0"/>
              </a:rPr>
              <a:t>в) сообщать оператору связи об изменениях фамилии (имени, отчества) и места жительства для абонентов - физических лиц, наименования (фирменного наименования) и места нахождения для абонентов - юридических лиц в срок, не превышающий 60 дней со дня таких изменений;</a:t>
            </a:r>
          </a:p>
          <a:p>
            <a:pPr algn="just"/>
            <a:r>
              <a:rPr lang="ru-RU" sz="1000" dirty="0">
                <a:latin typeface="Times New Roman" panose="02020603050405020304" pitchFamily="18" charset="0"/>
                <a:cs typeface="Times New Roman" panose="02020603050405020304" pitchFamily="18" charset="0"/>
              </a:rPr>
              <a:t>г) сообщать оператору связи об утрате идентификационного модуля</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26" name="Прямоугольник 25">
            <a:extLst>
              <a:ext uri="{FF2B5EF4-FFF2-40B4-BE49-F238E27FC236}">
                <a16:creationId xmlns:a16="http://schemas.microsoft.com/office/drawing/2014/main" id="{D267BCF9-716E-48C8-87BB-E6D2C312E0CF}"/>
              </a:ext>
            </a:extLst>
          </p:cNvPr>
          <p:cNvSpPr/>
          <p:nvPr/>
        </p:nvSpPr>
        <p:spPr>
          <a:xfrm>
            <a:off x="6796651" y="2262643"/>
            <a:ext cx="3276600" cy="292388"/>
          </a:xfrm>
          <a:prstGeom prst="rect">
            <a:avLst/>
          </a:prstGeom>
          <a:solidFill>
            <a:srgbClr val="00B0F0"/>
          </a:solidFill>
          <a:ln w="28575">
            <a:solidFill>
              <a:schemeClr val="bg1"/>
            </a:solidFill>
          </a:ln>
        </p:spPr>
        <p:txBody>
          <a:bodyPr wrap="square">
            <a:spAutoFit/>
          </a:bodyPr>
          <a:lstStyle/>
          <a:p>
            <a:pPr algn="ctr"/>
            <a:r>
              <a:rPr lang="ru-RU" sz="1300" b="1" dirty="0" smtClean="0">
                <a:latin typeface="Times New Roman" panose="02020603050405020304" pitchFamily="18" charset="0"/>
                <a:cs typeface="Times New Roman" panose="02020603050405020304" pitchFamily="18" charset="0"/>
              </a:rPr>
              <a:t>ОСНОВНЫЕ ПРАВА АБОНЕНТА</a:t>
            </a:r>
            <a:endParaRPr lang="ru-RU" sz="1300" b="1" dirty="0">
              <a:latin typeface="Times New Roman" panose="02020603050405020304" pitchFamily="18" charset="0"/>
              <a:cs typeface="Times New Roman" pitchFamily="18" charset="0"/>
            </a:endParaRPr>
          </a:p>
        </p:txBody>
      </p:sp>
      <p:sp>
        <p:nvSpPr>
          <p:cNvPr id="27" name="Прямоугольник 26">
            <a:extLst>
              <a:ext uri="{FF2B5EF4-FFF2-40B4-BE49-F238E27FC236}">
                <a16:creationId xmlns:a16="http://schemas.microsoft.com/office/drawing/2014/main" id="{70772358-492D-47B6-9D58-9236936B30A2}"/>
              </a:ext>
            </a:extLst>
          </p:cNvPr>
          <p:cNvSpPr/>
          <p:nvPr/>
        </p:nvSpPr>
        <p:spPr>
          <a:xfrm>
            <a:off x="6764990" y="2555031"/>
            <a:ext cx="3296585" cy="5324535"/>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а) получать необходимую и достоверную информацию об операторе связи, режиме его работы, оказываемых услугах телефонной связи;</a:t>
            </a:r>
          </a:p>
          <a:p>
            <a:pPr algn="just"/>
            <a:r>
              <a:rPr lang="ru-RU" sz="1000" dirty="0">
                <a:latin typeface="Times New Roman" panose="02020603050405020304" pitchFamily="18" charset="0"/>
                <a:cs typeface="Times New Roman" panose="02020603050405020304" pitchFamily="18" charset="0"/>
              </a:rPr>
              <a:t>б) отказаться от оплаты услуг телефонной связи, предоставленных ему без его согласия;</a:t>
            </a:r>
          </a:p>
          <a:p>
            <a:pPr algn="just"/>
            <a:r>
              <a:rPr lang="ru-RU" sz="1000" dirty="0">
                <a:latin typeface="Times New Roman" panose="02020603050405020304" pitchFamily="18" charset="0"/>
                <a:cs typeface="Times New Roman" panose="02020603050405020304" pitchFamily="18" charset="0"/>
              </a:rPr>
              <a:t>в) требовать перерасчет денежных средств вплоть до полного возврата сумм, уплаченных за услуги телефонной связи, вследствие непредставления услуг телефонной связи не по вине абонента или предоставления их ненадлежащего качества;</a:t>
            </a:r>
          </a:p>
          <a:p>
            <a:pPr algn="just"/>
            <a:r>
              <a:rPr lang="ru-RU" sz="1000" dirty="0">
                <a:latin typeface="Times New Roman" panose="02020603050405020304" pitchFamily="18" charset="0"/>
                <a:cs typeface="Times New Roman" panose="02020603050405020304" pitchFamily="18" charset="0"/>
              </a:rPr>
              <a:t>г) получать дополнительную информацию об оказанных услугах телефонной связи (детализацию счета), в том числе с указанием даты и времени установления соединений, их продолжительности и абонентских номеров;</a:t>
            </a:r>
          </a:p>
          <a:p>
            <a:pPr algn="just"/>
            <a:r>
              <a:rPr lang="ru-RU" sz="1000" dirty="0">
                <a:latin typeface="Times New Roman" panose="02020603050405020304" pitchFamily="18" charset="0"/>
                <a:cs typeface="Times New Roman" panose="02020603050405020304" pitchFamily="18" charset="0"/>
              </a:rPr>
              <a:t>д) обратиться к оператору связи за возвратом денежных средств, внесенных в качестве аванса</a:t>
            </a:r>
            <a:r>
              <a:rPr lang="ru-RU" sz="1000" dirty="0" smtClean="0">
                <a:latin typeface="Times New Roman" panose="02020603050405020304" pitchFamily="18" charset="0"/>
                <a:cs typeface="Times New Roman" panose="02020603050405020304" pitchFamily="18" charset="0"/>
              </a:rPr>
              <a:t>.</a:t>
            </a:r>
          </a:p>
          <a:p>
            <a:pPr algn="just"/>
            <a:r>
              <a:rPr lang="ru-RU" sz="1000" dirty="0">
                <a:latin typeface="Times New Roman" panose="02020603050405020304" pitchFamily="18" charset="0"/>
                <a:cs typeface="Times New Roman" panose="02020603050405020304" pitchFamily="18" charset="0"/>
              </a:rPr>
              <a:t>Оператор связи вправе предоставить абоненту, прошедшему идентификацию в порядке, определенном оператором связи, с использованием сетей электросвязи, в том числе информационно-телекоммуникационной сети «Интернет», или иными способами дистанционного взаимодействия абонента с оператором связи, возможность:</a:t>
            </a:r>
          </a:p>
          <a:p>
            <a:pPr algn="just"/>
            <a:r>
              <a:rPr lang="ru-RU" sz="1000" dirty="0">
                <a:latin typeface="Times New Roman" panose="02020603050405020304" pitchFamily="18" charset="0"/>
                <a:cs typeface="Times New Roman" panose="02020603050405020304" pitchFamily="18" charset="0"/>
              </a:rPr>
              <a:t>а) получать информацию об услугах телефонной связи, оказываемых оператором связи, и состоянии расчетов за них, а также иную информацию, связанную с оказанием услуг телефонной связи в соответствии с договором;</a:t>
            </a:r>
          </a:p>
          <a:p>
            <a:pPr algn="just"/>
            <a:r>
              <a:rPr lang="ru-RU" sz="1000" dirty="0">
                <a:latin typeface="Times New Roman" panose="02020603050405020304" pitchFamily="18" charset="0"/>
                <a:cs typeface="Times New Roman" panose="02020603050405020304" pitchFamily="18" charset="0"/>
              </a:rPr>
              <a:t>б) заказывать детализацию счета;</a:t>
            </a:r>
          </a:p>
          <a:p>
            <a:pPr algn="just"/>
            <a:r>
              <a:rPr lang="ru-RU" sz="1000" dirty="0">
                <a:latin typeface="Times New Roman" panose="02020603050405020304" pitchFamily="18" charset="0"/>
                <a:cs typeface="Times New Roman" panose="02020603050405020304" pitchFamily="18" charset="0"/>
              </a:rPr>
              <a:t>в) изменять состав оказываемых услуг телефонной связи, тарифных планов, иных условий договора;</a:t>
            </a:r>
          </a:p>
          <a:p>
            <a:pPr algn="just"/>
            <a:r>
              <a:rPr lang="ru-RU" sz="1000" dirty="0">
                <a:latin typeface="Times New Roman" panose="02020603050405020304" pitchFamily="18" charset="0"/>
                <a:cs typeface="Times New Roman" panose="02020603050405020304" pitchFamily="18" charset="0"/>
              </a:rPr>
              <a:t>г) совершать иные действия, связанные с оказанием услуг телефонной связи</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549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potx" id="{B88E9366-3522-4E26-B062-233ACD5D0D11}" vid="{CADBFB46-510C-461D-8030-381CE1CEAAA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Бизнес-буклет</Template>
  <TotalTime>4137</TotalTime>
  <Words>1129</Words>
  <Application>Microsoft Office PowerPoint</Application>
  <PresentationFormat>Произвольный</PresentationFormat>
  <Paragraphs>93</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Times New Roman</vt:lpstr>
      <vt:lpstr>Verdana</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Конукоев</dc:creator>
  <cp:keywords/>
  <cp:lastModifiedBy>Николай Губин</cp:lastModifiedBy>
  <cp:revision>131</cp:revision>
  <cp:lastPrinted>2018-04-20T14:41:08Z</cp:lastPrinted>
  <dcterms:created xsi:type="dcterms:W3CDTF">2017-10-20T08:50:02Z</dcterms:created>
  <dcterms:modified xsi:type="dcterms:W3CDTF">2018-05-30T13:49:47Z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